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31"/>
  </p:notesMasterIdLst>
  <p:sldIdLst>
    <p:sldId id="275" r:id="rId2"/>
    <p:sldId id="276" r:id="rId3"/>
    <p:sldId id="277" r:id="rId4"/>
    <p:sldId id="278" r:id="rId5"/>
    <p:sldId id="279" r:id="rId6"/>
    <p:sldId id="280" r:id="rId7"/>
    <p:sldId id="281" r:id="rId8"/>
    <p:sldId id="282" r:id="rId9"/>
    <p:sldId id="292" r:id="rId10"/>
    <p:sldId id="294" r:id="rId11"/>
    <p:sldId id="295" r:id="rId12"/>
    <p:sldId id="296" r:id="rId13"/>
    <p:sldId id="297" r:id="rId14"/>
    <p:sldId id="298" r:id="rId15"/>
    <p:sldId id="299" r:id="rId16"/>
    <p:sldId id="300" r:id="rId17"/>
    <p:sldId id="301" r:id="rId18"/>
    <p:sldId id="293" r:id="rId19"/>
    <p:sldId id="302" r:id="rId20"/>
    <p:sldId id="308" r:id="rId21"/>
    <p:sldId id="305" r:id="rId22"/>
    <p:sldId id="306" r:id="rId23"/>
    <p:sldId id="307" r:id="rId24"/>
    <p:sldId id="285" r:id="rId25"/>
    <p:sldId id="286" r:id="rId26"/>
    <p:sldId id="287" r:id="rId27"/>
    <p:sldId id="288" r:id="rId28"/>
    <p:sldId id="289" r:id="rId29"/>
    <p:sldId id="290" r:id="rId30"/>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7"/>
            <p14:sldId id="278"/>
            <p14:sldId id="279"/>
            <p14:sldId id="280"/>
          </p14:sldIdLst>
        </p14:section>
        <p14:section name="Contributions &amp; Agenda" id="{70FCF4BC-44A6-6D43-952A-67335D8570D3}">
          <p14:sldIdLst>
            <p14:sldId id="281"/>
            <p14:sldId id="282"/>
          </p14:sldIdLst>
        </p14:section>
        <p14:section name="Background" id="{4DEA849B-9FF1-AF44-9B6F-41D1270ED845}">
          <p14:sldIdLst/>
        </p14:section>
        <p14:section name="Multi-Target Regression" id="{C9B2E4F9-EC6A-284C-8EBA-A9F1148651F2}">
          <p14:sldIdLst>
            <p14:sldId id="292"/>
            <p14:sldId id="294"/>
            <p14:sldId id="295"/>
            <p14:sldId id="296"/>
            <p14:sldId id="297"/>
            <p14:sldId id="298"/>
            <p14:sldId id="299"/>
            <p14:sldId id="300"/>
            <p14:sldId id="301"/>
          </p14:sldIdLst>
        </p14:section>
        <p14:section name="Multi-Instance Classification" id="{D48AD9B0-C469-CB45-A05C-5D59E0056BCE}">
          <p14:sldIdLst>
            <p14:sldId id="293"/>
            <p14:sldId id="302"/>
            <p14:sldId id="308"/>
            <p14:sldId id="305"/>
            <p14:sldId id="306"/>
            <p14:sldId id="307"/>
          </p14:sldIdLst>
        </p14:section>
        <p14:section name="Online Learning" id="{0037C51F-6019-2A42-8448-8C9F3D610977}">
          <p14:sldIdLst>
            <p14:sldId id="285"/>
          </p14:sldIdLst>
        </p14:section>
        <p14:section name="Data Stream Classification" id="{3EB60703-F53C-DB46-BB4A-30FF19DAD1BE}">
          <p14:sldIdLst>
            <p14:sldId id="286"/>
          </p14:sldIdLst>
        </p14:section>
        <p14:section name="Conclusions &amp; Future Work" id="{DA592D96-CB82-5547-9552-7D7C9F0C45B7}">
          <p14:sldIdLst>
            <p14:sldId id="287"/>
            <p14:sldId id="288"/>
          </p14:sldIdLst>
        </p14:section>
        <p14:section name="Vita" id="{FAC11BF6-AC07-784C-A6C2-393D0ED40CE3}">
          <p14:sldIdLst>
            <p14:sldId id="289"/>
            <p14:sldId id="290"/>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a:srgbClr val="E6E6E6"/>
    <a:srgbClr val="FFBA00"/>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71" autoAdjust="0"/>
    <p:restoredTop sz="75481"/>
  </p:normalViewPr>
  <p:slideViewPr>
    <p:cSldViewPr snapToGrid="0" snapToObjects="1" showGuides="1">
      <p:cViewPr varScale="1">
        <p:scale>
          <a:sx n="125" d="100"/>
          <a:sy n="125" d="100"/>
        </p:scale>
        <p:origin x="1016" y="168"/>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8.png>
</file>

<file path=ppt/media/image19.png>
</file>

<file path=ppt/media/image2.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8/30/18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A. Cano, and S. Ventura.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1001523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is based on the idea of selecting representative instances from both positive and negative bags which are used to find an unbiased, optimal separating hyperplane.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What we did was first reformulate the L1-SVM problem to optimize over bags rather than instances, as shown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representative is iteratively chosen from each bag, and a new hyperplane is formed according to these new selected representatives until they converge.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Based on the SMI hypothesis, only one instance in a bag is required to be positive for the bag to adopt a positive label.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 other words, the most positive instance is chosen from each positive bag and the least negative instance is chosen from each negative bag (instances with the largest output value based on the current hyperplane)</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These representatives are stored in SI</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xsi</a:t>
            </a:r>
            <a:r>
              <a:rPr lang="en-US" sz="1200" kern="1200" dirty="0">
                <a:solidFill>
                  <a:schemeClr val="tx1"/>
                </a:solidFill>
                <a:effectLst/>
                <a:latin typeface="+mn-lt"/>
                <a:ea typeface="+mn-ea"/>
                <a:cs typeface="+mn-cs"/>
              </a:rPr>
              <a:t> ...</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what we opted to derive and solve the dual problem using a QP solver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equations represent the calculation for the output and bias terms for the dual</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20</a:t>
            </a:fld>
            <a:endParaRPr lang="en-US"/>
          </a:p>
        </p:txBody>
      </p:sp>
    </p:spTree>
    <p:extLst>
      <p:ext uri="{BB962C8B-B14F-4D97-AF65-F5344CB8AC3E}">
        <p14:creationId xmlns:p14="http://schemas.microsoft.com/office/powerpoint/2010/main" val="29876164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24</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9</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1800135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13</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37761842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cxnSp>
        <p:nvCxnSpPr>
          <p:cNvPr id="8" name="Straight Connector 7">
            <a:extLst>
              <a:ext uri="{FF2B5EF4-FFF2-40B4-BE49-F238E27FC236}">
                <a16:creationId xmlns:a16="http://schemas.microsoft.com/office/drawing/2014/main" id="{DEB5564F-1E2D-E24B-A9F9-493ED4658BF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989844CA-EC26-D443-9664-F797BA00488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png"/><Relationship Id="rId9"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23.emf"/><Relationship Id="rId3" Type="http://schemas.openxmlformats.org/officeDocument/2006/relationships/image" Target="../media/image18.png"/><Relationship Id="rId7" Type="http://schemas.openxmlformats.org/officeDocument/2006/relationships/image" Target="../media/image22.emf"/><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8" name="Footer Placeholder 7">
            <a:extLst>
              <a:ext uri="{FF2B5EF4-FFF2-40B4-BE49-F238E27FC236}">
                <a16:creationId xmlns:a16="http://schemas.microsoft.com/office/drawing/2014/main" id="{A0053F12-4703-AD4E-9FFE-0BAA559EF9B0}"/>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Learning</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10</a:t>
            </a:fld>
            <a:endParaRPr lang="en-US" dirty="0"/>
          </a:p>
        </p:txBody>
      </p:sp>
      <p:sp>
        <p:nvSpPr>
          <p:cNvPr id="6" name="Content Placeholder 9">
            <a:extLst>
              <a:ext uri="{FF2B5EF4-FFF2-40B4-BE49-F238E27FC236}">
                <a16:creationId xmlns:a16="http://schemas.microsoft.com/office/drawing/2014/main" id="{B228C043-55B1-184F-BF1F-3D45F00B1436}"/>
              </a:ext>
            </a:extLst>
          </p:cNvPr>
          <p:cNvSpPr>
            <a:spLocks noGrp="1"/>
          </p:cNvSpPr>
          <p:nvPr>
            <p:ph idx="1"/>
          </p:nvPr>
        </p:nvSpPr>
        <p:spPr>
          <a:xfrm>
            <a:off x="628651" y="925975"/>
            <a:ext cx="7886700" cy="3706350"/>
          </a:xfrm>
        </p:spPr>
        <p:txBody>
          <a:bodyPr/>
          <a:lstStyle/>
          <a:p>
            <a:r>
              <a:rPr lang="en-US" dirty="0"/>
              <a:t>Problem Transformation vs Algorithm Adaptation</a:t>
            </a:r>
          </a:p>
          <a:p>
            <a:pPr lvl="1"/>
            <a:r>
              <a:rPr lang="en-US" i="1" dirty="0"/>
              <a:t>Linear Target Combinations for MT Regression </a:t>
            </a:r>
          </a:p>
          <a:p>
            <a:pPr lvl="1"/>
            <a:r>
              <a:rPr lang="en-US" i="1" dirty="0"/>
              <a:t>Multi-Objective Random Forests </a:t>
            </a:r>
            <a:r>
              <a:rPr lang="en-US" dirty="0"/>
              <a:t>(MORF)</a:t>
            </a:r>
          </a:p>
          <a:p>
            <a:pPr marL="457177" lvl="1" indent="0">
              <a:buNone/>
            </a:pPr>
            <a:endParaRPr lang="en-US" dirty="0"/>
          </a:p>
          <a:p>
            <a:r>
              <a:rPr lang="en-US" dirty="0"/>
              <a:t>Classifier Chains:</a:t>
            </a:r>
          </a:p>
          <a:p>
            <a:pPr lvl="1"/>
            <a:r>
              <a:rPr lang="en-US" i="1" dirty="0"/>
              <a:t>RC</a:t>
            </a:r>
            <a:r>
              <a:rPr lang="en-US" dirty="0"/>
              <a:t>, </a:t>
            </a:r>
            <a:r>
              <a:rPr lang="en-US" i="1" dirty="0"/>
              <a:t>MTS</a:t>
            </a:r>
            <a:r>
              <a:rPr lang="en-US" dirty="0"/>
              <a:t>, </a:t>
            </a:r>
            <a:r>
              <a:rPr lang="en-US" i="1" dirty="0"/>
              <a:t>MTSC</a:t>
            </a:r>
            <a:r>
              <a:rPr lang="en-US" dirty="0"/>
              <a:t>, </a:t>
            </a:r>
            <a:r>
              <a:rPr lang="en-US" i="1" dirty="0"/>
              <a:t>ERC</a:t>
            </a:r>
            <a:r>
              <a:rPr lang="en-US" dirty="0"/>
              <a:t>, and </a:t>
            </a:r>
            <a:r>
              <a:rPr lang="en-US" i="1" dirty="0"/>
              <a:t>ERCC</a:t>
            </a:r>
            <a:r>
              <a:rPr lang="en-US" dirty="0"/>
              <a:t> </a:t>
            </a:r>
          </a:p>
          <a:p>
            <a:pPr lvl="1"/>
            <a:r>
              <a:rPr lang="en-US" dirty="0"/>
              <a:t>Two stages of iterative learning: </a:t>
            </a:r>
          </a:p>
          <a:p>
            <a:pPr lvl="2"/>
            <a:r>
              <a:rPr lang="en-US" dirty="0"/>
              <a:t>Building single-target model on the next chain component</a:t>
            </a:r>
          </a:p>
          <a:p>
            <a:pPr lvl="2"/>
            <a:r>
              <a:rPr lang="en-US" dirty="0"/>
              <a:t>Use the knowledge gained by the previous component to predict the next target in the chain, while using possible relationships the targets might have with one another. </a:t>
            </a:r>
          </a:p>
        </p:txBody>
      </p:sp>
    </p:spTree>
    <p:extLst>
      <p:ext uri="{BB962C8B-B14F-4D97-AF65-F5344CB8AC3E}">
        <p14:creationId xmlns:p14="http://schemas.microsoft.com/office/powerpoint/2010/main" val="1228501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11</a:t>
            </a:fld>
            <a:endParaRPr lang="en-US" dirty="0"/>
          </a:p>
        </p:txBody>
      </p:sp>
      <p:pic>
        <p:nvPicPr>
          <p:cNvPr id="11" name="Picture 10">
            <a:extLst>
              <a:ext uri="{FF2B5EF4-FFF2-40B4-BE49-F238E27FC236}">
                <a16:creationId xmlns:a16="http://schemas.microsoft.com/office/drawing/2014/main" id="{9EAE8A6D-D697-B54E-89D2-81DC8443D828}"/>
              </a:ext>
            </a:extLst>
          </p:cNvPr>
          <p:cNvPicPr>
            <a:picLocks noChangeAspect="1"/>
          </p:cNvPicPr>
          <p:nvPr/>
        </p:nvPicPr>
        <p:blipFill>
          <a:blip r:embed="rId3"/>
          <a:stretch>
            <a:fillRect/>
          </a:stretch>
        </p:blipFill>
        <p:spPr>
          <a:xfrm>
            <a:off x="4686627" y="925975"/>
            <a:ext cx="4157799" cy="3413502"/>
          </a:xfrm>
          <a:prstGeom prst="rect">
            <a:avLst/>
          </a:prstGeom>
        </p:spPr>
      </p:pic>
      <p:sp>
        <p:nvSpPr>
          <p:cNvPr id="13" name="Content Placeholder 12">
            <a:extLst>
              <a:ext uri="{FF2B5EF4-FFF2-40B4-BE49-F238E27FC236}">
                <a16:creationId xmlns:a16="http://schemas.microsoft.com/office/drawing/2014/main" id="{71A89F43-E0E8-1A49-92B9-38D94ADA3D37}"/>
              </a:ext>
            </a:extLst>
          </p:cNvPr>
          <p:cNvSpPr>
            <a:spLocks noGrp="1"/>
          </p:cNvSpPr>
          <p:nvPr>
            <p:ph idx="1"/>
          </p:nvPr>
        </p:nvSpPr>
        <p:spPr>
          <a:xfrm>
            <a:off x="628651" y="925975"/>
            <a:ext cx="3966536" cy="3706350"/>
          </a:xfrm>
        </p:spPr>
        <p:txBody>
          <a:bodyPr/>
          <a:lstStyle/>
          <a:p>
            <a:endParaRPr lang="en-US" dirty="0"/>
          </a:p>
        </p:txBody>
      </p:sp>
    </p:spTree>
    <p:extLst>
      <p:ext uri="{BB962C8B-B14F-4D97-AF65-F5344CB8AC3E}">
        <p14:creationId xmlns:p14="http://schemas.microsoft.com/office/powerpoint/2010/main" val="2534628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12</a:t>
            </a:fld>
            <a:endParaRPr lang="en-US" dirty="0"/>
          </a:p>
        </p:txBody>
      </p:sp>
      <p:pic>
        <p:nvPicPr>
          <p:cNvPr id="8" name="Picture 7">
            <a:extLst>
              <a:ext uri="{FF2B5EF4-FFF2-40B4-BE49-F238E27FC236}">
                <a16:creationId xmlns:a16="http://schemas.microsoft.com/office/drawing/2014/main" id="{40C1E8AD-9A75-B442-8739-85209CA53F26}"/>
              </a:ext>
            </a:extLst>
          </p:cNvPr>
          <p:cNvPicPr>
            <a:picLocks noChangeAspect="1"/>
          </p:cNvPicPr>
          <p:nvPr/>
        </p:nvPicPr>
        <p:blipFill>
          <a:blip r:embed="rId3"/>
          <a:stretch>
            <a:fillRect/>
          </a:stretch>
        </p:blipFill>
        <p:spPr>
          <a:xfrm>
            <a:off x="4572001" y="996404"/>
            <a:ext cx="4283248" cy="3504476"/>
          </a:xfrm>
          <a:prstGeom prst="rect">
            <a:avLst/>
          </a:prstGeom>
        </p:spPr>
      </p:pic>
      <p:sp>
        <p:nvSpPr>
          <p:cNvPr id="10" name="Content Placeholder 9">
            <a:extLst>
              <a:ext uri="{FF2B5EF4-FFF2-40B4-BE49-F238E27FC236}">
                <a16:creationId xmlns:a16="http://schemas.microsoft.com/office/drawing/2014/main" id="{9B04F558-A588-9144-8548-87B2AC0EB68B}"/>
              </a:ext>
            </a:extLst>
          </p:cNvPr>
          <p:cNvSpPr>
            <a:spLocks noGrp="1"/>
          </p:cNvSpPr>
          <p:nvPr>
            <p:ph idx="1"/>
          </p:nvPr>
        </p:nvSpPr>
        <p:spPr>
          <a:xfrm>
            <a:off x="628651" y="925975"/>
            <a:ext cx="3943350" cy="3706350"/>
          </a:xfrm>
        </p:spPr>
        <p:txBody>
          <a:bodyPr/>
          <a:lstStyle/>
          <a:p>
            <a:endParaRPr lang="en-US"/>
          </a:p>
        </p:txBody>
      </p:sp>
    </p:spTree>
    <p:extLst>
      <p:ext uri="{BB962C8B-B14F-4D97-AF65-F5344CB8AC3E}">
        <p14:creationId xmlns:p14="http://schemas.microsoft.com/office/powerpoint/2010/main" val="3441136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13</a:t>
            </a:fld>
            <a:endParaRPr lang="en-US" dirty="0"/>
          </a:p>
        </p:txBody>
      </p:sp>
      <p:sp>
        <p:nvSpPr>
          <p:cNvPr id="6" name="Content Placeholder 9">
            <a:extLst>
              <a:ext uri="{FF2B5EF4-FFF2-40B4-BE49-F238E27FC236}">
                <a16:creationId xmlns:a16="http://schemas.microsoft.com/office/drawing/2014/main" id="{8EC729C0-089F-A846-AE4B-946A4E39E870}"/>
              </a:ext>
            </a:extLst>
          </p:cNvPr>
          <p:cNvSpPr>
            <a:spLocks noGrp="1"/>
          </p:cNvSpPr>
          <p:nvPr>
            <p:ph idx="1"/>
          </p:nvPr>
        </p:nvSpPr>
        <p:spPr>
          <a:xfrm>
            <a:off x="628651" y="925975"/>
            <a:ext cx="3943350" cy="3706350"/>
          </a:xfrm>
        </p:spPr>
        <p:txBody>
          <a:bodyPr/>
          <a:lstStyle/>
          <a:p>
            <a:endParaRPr lang="en-US"/>
          </a:p>
        </p:txBody>
      </p:sp>
      <p:pic>
        <p:nvPicPr>
          <p:cNvPr id="7" name="Picture 6">
            <a:extLst>
              <a:ext uri="{FF2B5EF4-FFF2-40B4-BE49-F238E27FC236}">
                <a16:creationId xmlns:a16="http://schemas.microsoft.com/office/drawing/2014/main" id="{1EAC0576-4897-8145-8C71-CC146437171A}"/>
              </a:ext>
            </a:extLst>
          </p:cNvPr>
          <p:cNvPicPr>
            <a:picLocks noChangeAspect="1"/>
          </p:cNvPicPr>
          <p:nvPr/>
        </p:nvPicPr>
        <p:blipFill>
          <a:blip r:embed="rId3"/>
          <a:stretch>
            <a:fillRect/>
          </a:stretch>
        </p:blipFill>
        <p:spPr>
          <a:xfrm>
            <a:off x="4599315" y="925975"/>
            <a:ext cx="4369328" cy="3574905"/>
          </a:xfrm>
          <a:prstGeom prst="rect">
            <a:avLst/>
          </a:prstGeom>
        </p:spPr>
      </p:pic>
    </p:spTree>
    <p:extLst>
      <p:ext uri="{BB962C8B-B14F-4D97-AF65-F5344CB8AC3E}">
        <p14:creationId xmlns:p14="http://schemas.microsoft.com/office/powerpoint/2010/main" val="1161498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14</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mc:Choice xmlns:a14="http://schemas.microsoft.com/office/drawing/2010/main"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Tree>
    <p:extLst>
      <p:ext uri="{BB962C8B-B14F-4D97-AF65-F5344CB8AC3E}">
        <p14:creationId xmlns:p14="http://schemas.microsoft.com/office/powerpoint/2010/main" val="1734542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Tree>
    <p:extLst>
      <p:ext uri="{BB962C8B-B14F-4D97-AF65-F5344CB8AC3E}">
        <p14:creationId xmlns:p14="http://schemas.microsoft.com/office/powerpoint/2010/main" val="2837526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Tree>
    <p:extLst>
      <p:ext uri="{BB962C8B-B14F-4D97-AF65-F5344CB8AC3E}">
        <p14:creationId xmlns:p14="http://schemas.microsoft.com/office/powerpoint/2010/main" val="2394670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dirty="0"/>
              <a:t>Results show the superior performance of using the SVR method as a </a:t>
            </a:r>
            <a:r>
              <a:rPr lang="en-US" sz="1800" b="1" dirty="0"/>
              <a:t>base-line model</a:t>
            </a:r>
            <a:r>
              <a:rPr lang="en-US" sz="1800" dirty="0"/>
              <a:t>, rather than regression trees as used in MORF. </a:t>
            </a:r>
          </a:p>
          <a:p>
            <a:r>
              <a:rPr lang="en-US" sz="1800" dirty="0"/>
              <a:t>SVRRC’s results highlighted the importance </a:t>
            </a:r>
            <a:r>
              <a:rPr lang="en-US" sz="1800" b="1" dirty="0"/>
              <a:t>exploiting relationships </a:t>
            </a:r>
            <a:r>
              <a:rPr lang="en-US" sz="1800" dirty="0"/>
              <a:t>among the target variables during training. </a:t>
            </a:r>
          </a:p>
          <a:p>
            <a:r>
              <a:rPr lang="en-US" sz="1800" dirty="0"/>
              <a:t>The results show the superiority of using the SVRCC method:</a:t>
            </a:r>
          </a:p>
          <a:p>
            <a:pPr lvl="1"/>
            <a:r>
              <a:rPr lang="en-US" sz="1600" dirty="0"/>
              <a:t>Ranked the best in all quality metrics and second best in terms of run time. </a:t>
            </a:r>
          </a:p>
          <a:p>
            <a:pPr lvl="1"/>
            <a:r>
              <a:rPr lang="en-US" sz="1600" dirty="0"/>
              <a:t>SVRCC performed better than the two other contributions proposed</a:t>
            </a:r>
          </a:p>
          <a:p>
            <a:pPr lvl="1"/>
            <a:r>
              <a:rPr lang="en-US" sz="1600" dirty="0"/>
              <a:t>This shows that the targets’ </a:t>
            </a:r>
            <a:r>
              <a:rPr lang="en-US" sz="1600" b="1" dirty="0"/>
              <a:t>maximum correlation does positively contribute toward model training</a:t>
            </a:r>
          </a:p>
          <a:p>
            <a:r>
              <a:rPr lang="en-US" sz="1800" dirty="0"/>
              <a:t>Significant differences exist between the proposed algorithms against the methods compared. </a:t>
            </a:r>
          </a:p>
        </p:txBody>
      </p:sp>
    </p:spTree>
    <p:extLst>
      <p:ext uri="{BB962C8B-B14F-4D97-AF65-F5344CB8AC3E}">
        <p14:creationId xmlns:p14="http://schemas.microsoft.com/office/powerpoint/2010/main" val="1464479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3" name="Footer Placeholder 2">
            <a:extLst>
              <a:ext uri="{FF2B5EF4-FFF2-40B4-BE49-F238E27FC236}">
                <a16:creationId xmlns:a16="http://schemas.microsoft.com/office/drawing/2014/main" id="{848BEBCA-F34A-BB42-ABD3-D8F4AF87B879}"/>
              </a:ext>
            </a:extLst>
          </p:cNvPr>
          <p:cNvSpPr>
            <a:spLocks noGrp="1"/>
          </p:cNvSpPr>
          <p:nvPr>
            <p:ph type="ftr" sz="quarter" idx="3"/>
          </p:nvPr>
        </p:nvSpPr>
        <p:spPr>
          <a:xfrm>
            <a:off x="3065974" y="4897120"/>
            <a:ext cx="5732585" cy="347980"/>
          </a:xfrm>
        </p:spPr>
        <p:txBody>
          <a:bodyPr/>
          <a:lstStyle/>
          <a:p>
            <a:r>
              <a:rPr lang="en-US" dirty="0"/>
              <a:t>G. Melki et al. “MIRSVM: Multi-Instance Support Vector Machine with Bag Representatives”. Pattern Recognition, vol. 79, 228-241, 2018.</a:t>
            </a:r>
          </a:p>
          <a:p>
            <a:endParaRPr lang="en-US" sz="100" dirty="0"/>
          </a:p>
          <a:p>
            <a:endParaRPr lang="en-US" dirty="0"/>
          </a:p>
        </p:txBody>
      </p:sp>
    </p:spTree>
    <p:extLst>
      <p:ext uri="{BB962C8B-B14F-4D97-AF65-F5344CB8AC3E}">
        <p14:creationId xmlns:p14="http://schemas.microsoft.com/office/powerpoint/2010/main" val="1425177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Learning</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19</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11" name="Content Placeholder 2">
            <a:extLst>
              <a:ext uri="{FF2B5EF4-FFF2-40B4-BE49-F238E27FC236}">
                <a16:creationId xmlns:a16="http://schemas.microsoft.com/office/drawing/2014/main" id="{1CAE8E0C-B216-A543-98BA-830717366E31}"/>
              </a:ext>
            </a:extLst>
          </p:cNvPr>
          <p:cNvSpPr>
            <a:spLocks noGrp="1"/>
          </p:cNvSpPr>
          <p:nvPr>
            <p:ph idx="1"/>
          </p:nvPr>
        </p:nvSpPr>
        <p:spPr>
          <a:xfrm>
            <a:off x="628651" y="925975"/>
            <a:ext cx="7886700" cy="3706350"/>
          </a:xfrm>
        </p:spPr>
        <p:txBody>
          <a:bodyPr/>
          <a:lstStyle/>
          <a:p>
            <a:r>
              <a:rPr lang="en-US" dirty="0" err="1"/>
              <a:t>Dietterich</a:t>
            </a:r>
            <a:r>
              <a:rPr lang="en-US" dirty="0"/>
              <a:t> et. al. / Standard MI Assumption</a:t>
            </a:r>
            <a:r>
              <a:rPr lang="en-US" sz="2400" dirty="0"/>
              <a:t>: </a:t>
            </a:r>
          </a:p>
          <a:p>
            <a:pPr lvl="1"/>
            <a:r>
              <a:rPr lang="en-US" dirty="0"/>
              <a:t>A bag is labeled positive if and only if at least one of the instances in the bag is positive, and is labeled negative otherwise </a:t>
            </a:r>
          </a:p>
          <a:p>
            <a:endParaRPr lang="en-US" sz="2400" dirty="0"/>
          </a:p>
          <a:p>
            <a:endParaRPr lang="en-US" sz="2400" dirty="0"/>
          </a:p>
          <a:p>
            <a:endParaRPr lang="en-US" dirty="0"/>
          </a:p>
          <a:p>
            <a:r>
              <a:rPr lang="en-US" dirty="0"/>
              <a:t>Instance Level Paradigm</a:t>
            </a:r>
          </a:p>
          <a:p>
            <a:pPr lvl="1"/>
            <a:r>
              <a:rPr lang="en-US" i="1" dirty="0" err="1"/>
              <a:t>MIOptimalBall</a:t>
            </a:r>
            <a:r>
              <a:rPr lang="en-US" i="1" dirty="0"/>
              <a:t>, </a:t>
            </a:r>
            <a:r>
              <a:rPr lang="en-US" i="1" dirty="0" err="1"/>
              <a:t>MIBoost</a:t>
            </a:r>
            <a:r>
              <a:rPr lang="en-US" i="1" dirty="0"/>
              <a:t>, MISVM, MIDD, </a:t>
            </a:r>
            <a:r>
              <a:rPr lang="en-US" dirty="0"/>
              <a:t>and</a:t>
            </a:r>
            <a:r>
              <a:rPr lang="en-US" i="1" dirty="0"/>
              <a:t> </a:t>
            </a:r>
            <a:r>
              <a:rPr lang="en-US" i="1" dirty="0" err="1"/>
              <a:t>MIWrapper</a:t>
            </a:r>
            <a:r>
              <a:rPr lang="en-US" i="1" dirty="0"/>
              <a:t> </a:t>
            </a:r>
            <a:endParaRPr lang="en-US" dirty="0"/>
          </a:p>
          <a:p>
            <a:r>
              <a:rPr lang="en-US" dirty="0"/>
              <a:t>Bag Level Paradigm</a:t>
            </a:r>
          </a:p>
          <a:p>
            <a:pPr lvl="1"/>
            <a:r>
              <a:rPr lang="en-US" i="1" dirty="0"/>
              <a:t>MISMO, </a:t>
            </a:r>
            <a:r>
              <a:rPr lang="en-US" i="1" dirty="0" err="1"/>
              <a:t>SimpleMI</a:t>
            </a:r>
            <a:r>
              <a:rPr lang="en-US" i="1" dirty="0"/>
              <a:t>, </a:t>
            </a:r>
            <a:r>
              <a:rPr lang="en-US" i="1" dirty="0" err="1"/>
              <a:t>miGraph</a:t>
            </a:r>
            <a:r>
              <a:rPr lang="en-US" i="1" dirty="0"/>
              <a:t>, </a:t>
            </a:r>
            <a:r>
              <a:rPr lang="en-US" dirty="0"/>
              <a:t>and</a:t>
            </a:r>
            <a:r>
              <a:rPr lang="en-US" i="1" dirty="0"/>
              <a:t> TLC </a:t>
            </a:r>
          </a:p>
        </p:txBody>
      </p:sp>
      <p:pic>
        <p:nvPicPr>
          <p:cNvPr id="12" name="Picture 11">
            <a:extLst>
              <a:ext uri="{FF2B5EF4-FFF2-40B4-BE49-F238E27FC236}">
                <a16:creationId xmlns:a16="http://schemas.microsoft.com/office/drawing/2014/main" id="{38376BC7-F11B-D94C-A32E-E56B3F2E0838}"/>
              </a:ext>
            </a:extLst>
          </p:cNvPr>
          <p:cNvPicPr>
            <a:picLocks noChangeAspect="1"/>
          </p:cNvPicPr>
          <p:nvPr/>
        </p:nvPicPr>
        <p:blipFill>
          <a:blip r:embed="rId3"/>
          <a:stretch>
            <a:fillRect/>
          </a:stretch>
        </p:blipFill>
        <p:spPr>
          <a:xfrm>
            <a:off x="2981136" y="1998590"/>
            <a:ext cx="3026649" cy="1210659"/>
          </a:xfrm>
          <a:prstGeom prst="rect">
            <a:avLst/>
          </a:prstGeom>
        </p:spPr>
      </p:pic>
    </p:spTree>
    <p:extLst>
      <p:ext uri="{BB962C8B-B14F-4D97-AF65-F5344CB8AC3E}">
        <p14:creationId xmlns:p14="http://schemas.microsoft.com/office/powerpoint/2010/main" val="2191809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endParaRPr lang="en-US"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0F44-BABF-F448-9BE5-9FCF5CAA3244}"/>
              </a:ext>
            </a:extLst>
          </p:cNvPr>
          <p:cNvSpPr>
            <a:spLocks noGrp="1"/>
          </p:cNvSpPr>
          <p:nvPr>
            <p:ph type="title"/>
          </p:nvPr>
        </p:nvSpPr>
        <p:spPr/>
        <p:txBody>
          <a:bodyPr/>
          <a:lstStyle/>
          <a:p>
            <a:r>
              <a:rPr lang="en-US" dirty="0"/>
              <a:t>MIRSVM: Formulations</a:t>
            </a:r>
          </a:p>
        </p:txBody>
      </p:sp>
      <p:sp>
        <p:nvSpPr>
          <p:cNvPr id="3" name="Text Placeholder 2">
            <a:extLst>
              <a:ext uri="{FF2B5EF4-FFF2-40B4-BE49-F238E27FC236}">
                <a16:creationId xmlns:a16="http://schemas.microsoft.com/office/drawing/2014/main" id="{2D86F407-FC47-2648-9087-E50A77AB0165}"/>
              </a:ext>
            </a:extLst>
          </p:cNvPr>
          <p:cNvSpPr>
            <a:spLocks noGrp="1"/>
          </p:cNvSpPr>
          <p:nvPr>
            <p:ph type="body" idx="1"/>
          </p:nvPr>
        </p:nvSpPr>
        <p:spPr>
          <a:xfrm>
            <a:off x="630240" y="835913"/>
            <a:ext cx="3868737" cy="404492"/>
          </a:xfrm>
        </p:spPr>
        <p:txBody>
          <a:bodyPr/>
          <a:lstStyle/>
          <a:p>
            <a:r>
              <a:rPr lang="en-US" dirty="0"/>
              <a:t>Primal</a:t>
            </a:r>
          </a:p>
        </p:txBody>
      </p:sp>
      <mc:AlternateContent xmlns:mc="http://schemas.openxmlformats.org/markup-compatibility/2006">
        <mc:Choice xmlns:a14="http://schemas.microsoft.com/office/drawing/2010/main" Requires="a14">
          <p:sp>
            <p:nvSpPr>
              <p:cNvPr id="4" name="Content Placeholder 3">
                <a:extLst>
                  <a:ext uri="{FF2B5EF4-FFF2-40B4-BE49-F238E27FC236}">
                    <a16:creationId xmlns:a16="http://schemas.microsoft.com/office/drawing/2014/main" id="{C0471C37-4A5D-5E4A-B50F-144354642C85}"/>
                  </a:ext>
                </a:extLst>
              </p:cNvPr>
              <p:cNvSpPr>
                <a:spLocks noGrp="1"/>
              </p:cNvSpPr>
              <p:nvPr>
                <p:ph sz="half" idx="2"/>
              </p:nvPr>
            </p:nvSpPr>
            <p:spPr>
              <a:xfrm>
                <a:off x="630240" y="3207170"/>
                <a:ext cx="3868737" cy="1539856"/>
              </a:xfrm>
            </p:spPr>
            <p:txBody>
              <a:bodyPr/>
              <a:lstStyle/>
              <a:p>
                <a14:m>
                  <m:oMath xmlns:m="http://schemas.openxmlformats.org/officeDocument/2006/math">
                    <m:r>
                      <a:rPr lang="en-US" sz="1600" b="1" i="1" smtClean="0">
                        <a:latin typeface="Cambria Math" panose="02040503050406030204" pitchFamily="18" charset="0"/>
                      </a:rPr>
                      <m:t>𝑺</m:t>
                    </m:r>
                  </m:oMath>
                </a14:m>
                <a:r>
                  <a:rPr lang="en-US" sz="1600" b="1" dirty="0"/>
                  <a:t> </a:t>
                </a:r>
                <a:r>
                  <a:rPr lang="en-US" sz="1600" dirty="0"/>
                  <a:t>vector of bag representative indices</a:t>
                </a:r>
              </a:p>
              <a:p>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𝒙</m:t>
                        </m:r>
                      </m:e>
                      <m:sub>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𝑰</m:t>
                            </m:r>
                          </m:sub>
                        </m:sSub>
                      </m:sub>
                    </m:sSub>
                  </m:oMath>
                </a14:m>
                <a:r>
                  <a:rPr lang="en-US" sz="1600" b="1" dirty="0"/>
                  <a:t> </a:t>
                </a:r>
                <a:r>
                  <a:rPr lang="en-US" sz="1600" dirty="0"/>
                  <a:t>representative instance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sz="1600" dirty="0"/>
              </a:p>
            </p:txBody>
          </p:sp>
        </mc:Choice>
        <mc:Fallback>
          <p:sp>
            <p:nvSpPr>
              <p:cNvPr id="4" name="Content Placeholder 3">
                <a:extLst>
                  <a:ext uri="{FF2B5EF4-FFF2-40B4-BE49-F238E27FC236}">
                    <a16:creationId xmlns:a16="http://schemas.microsoft.com/office/drawing/2014/main" id="{C0471C37-4A5D-5E4A-B50F-144354642C85}"/>
                  </a:ext>
                </a:extLst>
              </p:cNvPr>
              <p:cNvSpPr>
                <a:spLocks noGrp="1" noRot="1" noChangeAspect="1" noMove="1" noResize="1" noEditPoints="1" noAdjustHandles="1" noChangeArrowheads="1" noChangeShapeType="1" noTextEdit="1"/>
              </p:cNvSpPr>
              <p:nvPr>
                <p:ph sz="half" idx="2"/>
              </p:nvPr>
            </p:nvSpPr>
            <p:spPr>
              <a:xfrm>
                <a:off x="630240" y="3207170"/>
                <a:ext cx="3868737" cy="1539856"/>
              </a:xfrm>
              <a:blipFill>
                <a:blip r:embed="rId3"/>
                <a:stretch>
                  <a:fillRect l="-656" t="-2459"/>
                </a:stretch>
              </a:blipFill>
            </p:spPr>
            <p:txBody>
              <a:bodyPr/>
              <a:lstStyle/>
              <a:p>
                <a:r>
                  <a:rPr lang="en-US">
                    <a:noFill/>
                  </a:rPr>
                  <a:t> </a:t>
                </a:r>
              </a:p>
            </p:txBody>
          </p:sp>
        </mc:Fallback>
      </mc:AlternateContent>
      <p:sp>
        <p:nvSpPr>
          <p:cNvPr id="5" name="Text Placeholder 4">
            <a:extLst>
              <a:ext uri="{FF2B5EF4-FFF2-40B4-BE49-F238E27FC236}">
                <a16:creationId xmlns:a16="http://schemas.microsoft.com/office/drawing/2014/main" id="{382F12AD-C3F9-014B-AD28-6315041208F3}"/>
              </a:ext>
            </a:extLst>
          </p:cNvPr>
          <p:cNvSpPr>
            <a:spLocks noGrp="1"/>
          </p:cNvSpPr>
          <p:nvPr>
            <p:ph type="body" sz="quarter" idx="3"/>
          </p:nvPr>
        </p:nvSpPr>
        <p:spPr>
          <a:xfrm>
            <a:off x="4629151" y="837116"/>
            <a:ext cx="3887788" cy="404492"/>
          </a:xfrm>
        </p:spPr>
        <p:txBody>
          <a:bodyPr/>
          <a:lstStyle/>
          <a:p>
            <a:r>
              <a:rPr lang="en-US" dirty="0"/>
              <a:t>Dual</a:t>
            </a:r>
          </a:p>
        </p:txBody>
      </p:sp>
      <mc:AlternateContent xmlns:mc="http://schemas.openxmlformats.org/markup-compatibility/2006">
        <mc:Choice xmlns:a14="http://schemas.microsoft.com/office/drawing/2010/main" Requires="a14">
          <p:sp>
            <p:nvSpPr>
              <p:cNvPr id="6" name="Content Placeholder 5">
                <a:extLst>
                  <a:ext uri="{FF2B5EF4-FFF2-40B4-BE49-F238E27FC236}">
                    <a16:creationId xmlns:a16="http://schemas.microsoft.com/office/drawing/2014/main" id="{FC5A90C8-EEAF-2140-A30F-53578AD15CD5}"/>
                  </a:ext>
                </a:extLst>
              </p:cNvPr>
              <p:cNvSpPr>
                <a:spLocks noGrp="1"/>
              </p:cNvSpPr>
              <p:nvPr>
                <p:ph sz="quarter" idx="4"/>
              </p:nvPr>
            </p:nvSpPr>
            <p:spPr>
              <a:xfrm>
                <a:off x="4629151" y="3207169"/>
                <a:ext cx="3887788" cy="1539857"/>
              </a:xfrm>
            </p:spPr>
            <p:txBody>
              <a:bodyPr/>
              <a:lstStyle/>
              <a:p>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rPr>
                          <m:t>𝒐</m:t>
                        </m:r>
                      </m:e>
                      <m:sub>
                        <m:r>
                          <a:rPr lang="en-US" sz="1600" b="1" i="1" smtClean="0">
                            <a:latin typeface="Cambria Math" panose="02040503050406030204" pitchFamily="18" charset="0"/>
                          </a:rPr>
                          <m:t>𝑰</m:t>
                        </m:r>
                      </m:sub>
                    </m:sSub>
                    <m:r>
                      <a:rPr lang="en-US" sz="1600" i="1">
                        <a:latin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ℝ</m:t>
                        </m:r>
                      </m:e>
                      <m:sup>
                        <m:r>
                          <a:rPr lang="en-US" sz="1600" b="0" i="1" smtClean="0">
                            <a:latin typeface="Cambria Math" panose="02040503050406030204" pitchFamily="18" charset="0"/>
                            <a:ea typeface="Cambria Math" panose="02040503050406030204" pitchFamily="18" charset="0"/>
                          </a:rPr>
                          <m:t>|</m:t>
                        </m:r>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r>
                          <a:rPr lang="en-US" sz="1600" b="0" i="1" smtClean="0">
                            <a:latin typeface="Cambria Math" panose="02040503050406030204" pitchFamily="18" charset="0"/>
                            <a:ea typeface="Cambria Math" panose="02040503050406030204" pitchFamily="18" charset="0"/>
                          </a:rPr>
                          <m:t>|</m:t>
                        </m:r>
                      </m:sup>
                    </m:sSup>
                  </m:oMath>
                </a14:m>
                <a:r>
                  <a:rPr lang="en-US" sz="1600" dirty="0"/>
                  <a:t> output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dirty="0"/>
              </a:p>
              <a:p>
                <a:pPr marL="0" indent="0">
                  <a:buNone/>
                </a:pPr>
                <a:endParaRPr lang="en-US" dirty="0"/>
              </a:p>
              <a:p>
                <a14:m>
                  <m:oMath xmlns:m="http://schemas.openxmlformats.org/officeDocument/2006/math">
                    <m:r>
                      <a:rPr lang="en-US" sz="1600" b="0" i="1" smtClean="0">
                        <a:latin typeface="Cambria Math" panose="02040503050406030204" pitchFamily="18" charset="0"/>
                      </a:rPr>
                      <m:t>𝑏</m:t>
                    </m:r>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ℝ</m:t>
                    </m:r>
                  </m:oMath>
                </a14:m>
                <a:r>
                  <a:rPr lang="en-US" sz="1600" dirty="0"/>
                  <a:t> bias term</a:t>
                </a:r>
              </a:p>
            </p:txBody>
          </p:sp>
        </mc:Choice>
        <mc:Fallback>
          <p:sp>
            <p:nvSpPr>
              <p:cNvPr id="6" name="Content Placeholder 5">
                <a:extLst>
                  <a:ext uri="{FF2B5EF4-FFF2-40B4-BE49-F238E27FC236}">
                    <a16:creationId xmlns:a16="http://schemas.microsoft.com/office/drawing/2014/main" id="{FC5A90C8-EEAF-2140-A30F-53578AD15CD5}"/>
                  </a:ext>
                </a:extLst>
              </p:cNvPr>
              <p:cNvSpPr>
                <a:spLocks noGrp="1" noRot="1" noChangeAspect="1" noMove="1" noResize="1" noEditPoints="1" noAdjustHandles="1" noChangeArrowheads="1" noChangeShapeType="1" noTextEdit="1"/>
              </p:cNvSpPr>
              <p:nvPr>
                <p:ph sz="quarter" idx="4"/>
              </p:nvPr>
            </p:nvSpPr>
            <p:spPr>
              <a:xfrm>
                <a:off x="4629151" y="3207169"/>
                <a:ext cx="3887788" cy="1539857"/>
              </a:xfrm>
              <a:blipFill>
                <a:blip r:embed="rId4"/>
                <a:stretch>
                  <a:fillRect l="-651" t="-245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A843C6A-853D-754E-BA76-361DF9A1D847}"/>
              </a:ext>
            </a:extLst>
          </p:cNvPr>
          <p:cNvSpPr>
            <a:spLocks noGrp="1"/>
          </p:cNvSpPr>
          <p:nvPr>
            <p:ph type="sldNum" sz="quarter" idx="11"/>
          </p:nvPr>
        </p:nvSpPr>
        <p:spPr/>
        <p:txBody>
          <a:bodyPr/>
          <a:lstStyle/>
          <a:p>
            <a:fld id="{51F1AC64-B052-AA44-9FFA-523D4080C13E}" type="slidenum">
              <a:rPr lang="en-US" smtClean="0"/>
              <a:pPr/>
              <a:t>20</a:t>
            </a:fld>
            <a:endParaRPr lang="en-US" dirty="0"/>
          </a:p>
        </p:txBody>
      </p:sp>
      <p:sp>
        <p:nvSpPr>
          <p:cNvPr id="11" name="Footer Placeholder 3">
            <a:extLst>
              <a:ext uri="{FF2B5EF4-FFF2-40B4-BE49-F238E27FC236}">
                <a16:creationId xmlns:a16="http://schemas.microsoft.com/office/drawing/2014/main" id="{2F158708-CAA9-F543-ADD2-F337F8DC9E04}"/>
              </a:ext>
            </a:extLst>
          </p:cNvPr>
          <p:cNvSpPr txBox="1">
            <a:spLocks/>
          </p:cNvSpPr>
          <p:nvPr/>
        </p:nvSpPr>
        <p:spPr>
          <a:xfrm>
            <a:off x="3168959" y="4856480"/>
            <a:ext cx="5664037"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914400">
              <a:defRPr/>
            </a:pPr>
            <a:r>
              <a:rPr lang="en-US" sz="700" b="0" dirty="0"/>
              <a:t>G. Melki et al. “MIRSVM: Multi-Instance Support Vector Machine with Bag Representatives”. Pattern Recognition, vol. 79, 228-241, 2018.</a:t>
            </a:r>
            <a:endParaRPr lang="en-US" sz="200" b="0" dirty="0"/>
          </a:p>
        </p:txBody>
      </p:sp>
      <p:pic>
        <p:nvPicPr>
          <p:cNvPr id="19" name="Picture 18">
            <a:extLst>
              <a:ext uri="{FF2B5EF4-FFF2-40B4-BE49-F238E27FC236}">
                <a16:creationId xmlns:a16="http://schemas.microsoft.com/office/drawing/2014/main" id="{88FD7B63-2F60-A944-9A9B-B501EA9A21D4}"/>
              </a:ext>
            </a:extLst>
          </p:cNvPr>
          <p:cNvPicPr>
            <a:picLocks noChangeAspect="1"/>
          </p:cNvPicPr>
          <p:nvPr/>
        </p:nvPicPr>
        <p:blipFill>
          <a:blip r:embed="rId5"/>
          <a:stretch>
            <a:fillRect/>
          </a:stretch>
        </p:blipFill>
        <p:spPr>
          <a:xfrm>
            <a:off x="5552384" y="3422468"/>
            <a:ext cx="2057400" cy="368300"/>
          </a:xfrm>
          <a:prstGeom prst="rect">
            <a:avLst/>
          </a:prstGeom>
        </p:spPr>
      </p:pic>
      <p:pic>
        <p:nvPicPr>
          <p:cNvPr id="20" name="Picture 19">
            <a:extLst>
              <a:ext uri="{FF2B5EF4-FFF2-40B4-BE49-F238E27FC236}">
                <a16:creationId xmlns:a16="http://schemas.microsoft.com/office/drawing/2014/main" id="{B5925C5B-4A8E-CC40-A8E9-E9E67854AE67}"/>
              </a:ext>
            </a:extLst>
          </p:cNvPr>
          <p:cNvPicPr>
            <a:picLocks noChangeAspect="1"/>
          </p:cNvPicPr>
          <p:nvPr/>
        </p:nvPicPr>
        <p:blipFill>
          <a:blip r:embed="rId6"/>
          <a:stretch>
            <a:fillRect/>
          </a:stretch>
        </p:blipFill>
        <p:spPr>
          <a:xfrm>
            <a:off x="5088834" y="4111243"/>
            <a:ext cx="2984500" cy="546100"/>
          </a:xfrm>
          <a:prstGeom prst="rect">
            <a:avLst/>
          </a:prstGeom>
        </p:spPr>
      </p:pic>
      <p:pic>
        <p:nvPicPr>
          <p:cNvPr id="24" name="Picture 23">
            <a:extLst>
              <a:ext uri="{FF2B5EF4-FFF2-40B4-BE49-F238E27FC236}">
                <a16:creationId xmlns:a16="http://schemas.microsoft.com/office/drawing/2014/main" id="{C01D5058-1CEF-8743-A6E9-5AF0630E8AA8}"/>
              </a:ext>
            </a:extLst>
          </p:cNvPr>
          <p:cNvPicPr>
            <a:picLocks noChangeAspect="1"/>
          </p:cNvPicPr>
          <p:nvPr/>
        </p:nvPicPr>
        <p:blipFill>
          <a:blip r:embed="rId7"/>
          <a:stretch>
            <a:fillRect/>
          </a:stretch>
        </p:blipFill>
        <p:spPr>
          <a:xfrm>
            <a:off x="4825137" y="1348760"/>
            <a:ext cx="3511893" cy="1643179"/>
          </a:xfrm>
          <a:prstGeom prst="rect">
            <a:avLst/>
          </a:prstGeom>
        </p:spPr>
      </p:pic>
      <p:pic>
        <p:nvPicPr>
          <p:cNvPr id="25" name="Picture 24">
            <a:extLst>
              <a:ext uri="{FF2B5EF4-FFF2-40B4-BE49-F238E27FC236}">
                <a16:creationId xmlns:a16="http://schemas.microsoft.com/office/drawing/2014/main" id="{A2C0286B-9E04-374D-AEBC-C81ABBDBA5E9}"/>
              </a:ext>
            </a:extLst>
          </p:cNvPr>
          <p:cNvPicPr>
            <a:picLocks noChangeAspect="1"/>
          </p:cNvPicPr>
          <p:nvPr/>
        </p:nvPicPr>
        <p:blipFill>
          <a:blip r:embed="rId8"/>
          <a:stretch>
            <a:fillRect/>
          </a:stretch>
        </p:blipFill>
        <p:spPr>
          <a:xfrm>
            <a:off x="805733" y="1348760"/>
            <a:ext cx="3517750" cy="1645920"/>
          </a:xfrm>
          <a:prstGeom prst="rect">
            <a:avLst/>
          </a:prstGeom>
        </p:spPr>
      </p:pic>
    </p:spTree>
    <p:extLst>
      <p:ext uri="{BB962C8B-B14F-4D97-AF65-F5344CB8AC3E}">
        <p14:creationId xmlns:p14="http://schemas.microsoft.com/office/powerpoint/2010/main" val="13064501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MIRSVM: Algorithm</a:t>
            </a:r>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3206242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22</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35795200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23</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4811361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6" name="Footer Placeholder 2">
            <a:extLst>
              <a:ext uri="{FF2B5EF4-FFF2-40B4-BE49-F238E27FC236}">
                <a16:creationId xmlns:a16="http://schemas.microsoft.com/office/drawing/2014/main" id="{F0A55CD4-C387-774F-8F3D-D5AAC79BC5EE}"/>
              </a:ext>
            </a:extLst>
          </p:cNvPr>
          <p:cNvSpPr>
            <a:spLocks noGrp="1"/>
          </p:cNvSpPr>
          <p:nvPr>
            <p:ph type="ftr" sz="quarter" idx="3"/>
          </p:nvPr>
        </p:nvSpPr>
        <p:spPr>
          <a:xfrm>
            <a:off x="3065974" y="4897120"/>
            <a:ext cx="5732585" cy="34798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sz="100" dirty="0"/>
          </a:p>
          <a:p>
            <a:endParaRPr lang="en-US" dirty="0"/>
          </a:p>
        </p:txBody>
      </p:sp>
    </p:spTree>
    <p:extLst>
      <p:ext uri="{BB962C8B-B14F-4D97-AF65-F5344CB8AC3E}">
        <p14:creationId xmlns:p14="http://schemas.microsoft.com/office/powerpoint/2010/main" val="360187540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1A9106D-8C76-B14A-91C9-827912A51AB5}"/>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26</a:t>
            </a:fld>
            <a:endParaRPr lang="en-US" dirty="0"/>
          </a:p>
        </p:txBody>
      </p:sp>
    </p:spTree>
    <p:extLst>
      <p:ext uri="{BB962C8B-B14F-4D97-AF65-F5344CB8AC3E}">
        <p14:creationId xmlns:p14="http://schemas.microsoft.com/office/powerpoint/2010/main" val="85271618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C089430-3F45-484A-AD0E-F24361FDEA09}"/>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27</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2874839" y="833378"/>
            <a:ext cx="5640512"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4.832</a:t>
            </a:r>
          </a:p>
          <a:p>
            <a:pPr marL="0" indent="0">
              <a:buNone/>
            </a:pPr>
            <a:r>
              <a:rPr lang="en-US" sz="2000" dirty="0"/>
              <a:t>		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 chine with Bag Representatives</a:t>
            </a:r>
            <a:r>
              <a:rPr lang="en-US" sz="2000" dirty="0"/>
              <a:t>”. Pattern Recognition, vol. 79, pp. 228-241, 2018. </a:t>
            </a:r>
          </a:p>
          <a:p>
            <a:pPr marL="0" indent="0">
              <a:buNone/>
            </a:pPr>
            <a:r>
              <a:rPr lang="en-US" sz="2000" dirty="0"/>
              <a:t>		Impact Factor: </a:t>
            </a:r>
            <a:r>
              <a:rPr lang="en-US" sz="2000" b="1" dirty="0"/>
              <a:t>4.582</a:t>
            </a:r>
          </a:p>
          <a:p>
            <a:pPr marL="0" indent="0">
              <a:buNone/>
            </a:pPr>
            <a:r>
              <a:rPr lang="en-US" sz="2000" dirty="0"/>
              <a:t>		Quartile: </a:t>
            </a:r>
            <a:r>
              <a:rPr lang="en-US" sz="2000"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2"/>
          <a:stretch>
            <a:fillRect/>
          </a:stretch>
        </p:blipFill>
        <p:spPr>
          <a:xfrm>
            <a:off x="1022182" y="2894897"/>
            <a:ext cx="1100096" cy="1461666"/>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3"/>
          <a:stretch>
            <a:fillRect/>
          </a:stretch>
        </p:blipFill>
        <p:spPr>
          <a:xfrm>
            <a:off x="1022182" y="959004"/>
            <a:ext cx="1100096" cy="1564581"/>
          </a:xfrm>
          <a:prstGeom prst="rect">
            <a:avLst/>
          </a:prstGeom>
          <a:ln>
            <a:solidFill>
              <a:schemeClr val="tx1"/>
            </a:solidFill>
          </a:ln>
        </p:spPr>
      </p:pic>
      <p:sp>
        <p:nvSpPr>
          <p:cNvPr id="10" name="Footer Placeholder 9">
            <a:extLst>
              <a:ext uri="{FF2B5EF4-FFF2-40B4-BE49-F238E27FC236}">
                <a16:creationId xmlns:a16="http://schemas.microsoft.com/office/drawing/2014/main" id="{B97CDB82-450A-3641-95F4-57CB49B1D2D0}"/>
              </a:ext>
            </a:extLst>
          </p:cNvPr>
          <p:cNvSpPr>
            <a:spLocks noGrp="1"/>
          </p:cNvSpPr>
          <p:nvPr>
            <p:ph type="ftr" sz="quarter" idx="3"/>
          </p:nvPr>
        </p:nvSpPr>
        <p:spPr>
          <a:xfrm>
            <a:off x="3314633" y="4922056"/>
            <a:ext cx="3086100" cy="168250"/>
          </a:xfrm>
        </p:spPr>
        <p:txBody>
          <a:bodyPr/>
          <a:lstStyle/>
          <a:p>
            <a:endParaRPr lang="en-US" dirty="0"/>
          </a:p>
        </p:txBody>
      </p:sp>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28</a:t>
            </a:fld>
            <a:endParaRPr lang="en-US" dirty="0"/>
          </a:p>
        </p:txBody>
      </p:sp>
    </p:spTree>
    <p:extLst>
      <p:ext uri="{BB962C8B-B14F-4D97-AF65-F5344CB8AC3E}">
        <p14:creationId xmlns:p14="http://schemas.microsoft.com/office/powerpoint/2010/main" val="7916717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6E79D-F6C5-854D-B5A8-D4E5B69F343A}"/>
              </a:ext>
            </a:extLst>
          </p:cNvPr>
          <p:cNvSpPr>
            <a:spLocks noGrp="1"/>
          </p:cNvSpPr>
          <p:nvPr>
            <p:ph type="title"/>
          </p:nvPr>
        </p:nvSpPr>
        <p:spPr/>
        <p:txBody>
          <a:bodyPr/>
          <a:lstStyle/>
          <a:p>
            <a:r>
              <a:rPr lang="en-US" dirty="0"/>
              <a:t>Publications</a:t>
            </a:r>
          </a:p>
        </p:txBody>
      </p:sp>
      <p:sp>
        <p:nvSpPr>
          <p:cNvPr id="8" name="Rectangle 7">
            <a:extLst>
              <a:ext uri="{FF2B5EF4-FFF2-40B4-BE49-F238E27FC236}">
                <a16:creationId xmlns:a16="http://schemas.microsoft.com/office/drawing/2014/main" id="{61776285-E28C-FF41-B1DC-50CB2853E673}"/>
              </a:ext>
            </a:extLst>
          </p:cNvPr>
          <p:cNvSpPr/>
          <p:nvPr/>
        </p:nvSpPr>
        <p:spPr>
          <a:xfrm>
            <a:off x="628651" y="967466"/>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6EEC63-B358-C146-A979-1D5FEAE40E85}"/>
              </a:ext>
            </a:extLst>
          </p:cNvPr>
          <p:cNvSpPr/>
          <p:nvPr/>
        </p:nvSpPr>
        <p:spPr>
          <a:xfrm>
            <a:off x="4714239" y="967466"/>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BE01EE-3109-A042-B12F-CAA580ABFE8C}"/>
              </a:ext>
            </a:extLst>
          </p:cNvPr>
          <p:cNvSpPr/>
          <p:nvPr/>
        </p:nvSpPr>
        <p:spPr>
          <a:xfrm>
            <a:off x="628650" y="2889714"/>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1C395-813A-C545-A9E8-9FF4945FEEF7}"/>
              </a:ext>
            </a:extLst>
          </p:cNvPr>
          <p:cNvSpPr/>
          <p:nvPr/>
        </p:nvSpPr>
        <p:spPr>
          <a:xfrm>
            <a:off x="4714240" y="2879772"/>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B703C-9B44-4447-8C0D-834DB598A788}"/>
              </a:ext>
            </a:extLst>
          </p:cNvPr>
          <p:cNvSpPr txBox="1"/>
          <p:nvPr/>
        </p:nvSpPr>
        <p:spPr>
          <a:xfrm>
            <a:off x="1361440" y="967466"/>
            <a:ext cx="3068319" cy="2031325"/>
          </a:xfrm>
          <a:prstGeom prst="rect">
            <a:avLst/>
          </a:prstGeom>
          <a:no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 Melki</a:t>
            </a:r>
            <a:r>
              <a:rPr lang="en-US" sz="1400" dirty="0">
                <a:latin typeface="Arial" panose="020B0604020202020204" pitchFamily="34" charset="0"/>
                <a:cs typeface="Arial" panose="020B0604020202020204" pitchFamily="34" charset="0"/>
              </a:rPr>
              <a:t>, A. Cano, V. </a:t>
            </a:r>
            <a:r>
              <a:rPr lang="en-US" sz="1400" dirty="0" err="1">
                <a:latin typeface="Arial" panose="020B0604020202020204" pitchFamily="34" charset="0"/>
                <a:cs typeface="Arial" panose="020B0604020202020204" pitchFamily="34" charset="0"/>
              </a:rPr>
              <a:t>Kecman</a:t>
            </a:r>
            <a:r>
              <a:rPr lang="en-US" sz="1400" dirty="0">
                <a:latin typeface="Arial" panose="020B0604020202020204" pitchFamily="34" charset="0"/>
                <a:cs typeface="Arial" panose="020B0604020202020204" pitchFamily="34" charset="0"/>
              </a:rPr>
              <a:t>, S. Ventura. “</a:t>
            </a:r>
            <a:r>
              <a:rPr lang="en-US" sz="1400" i="1" dirty="0">
                <a:latin typeface="Arial" panose="020B0604020202020204" pitchFamily="34" charset="0"/>
                <a:cs typeface="Arial" panose="020B0604020202020204" pitchFamily="34" charset="0"/>
              </a:rPr>
              <a:t>Multi-target support vector regression via correlation regressor chains</a:t>
            </a:r>
            <a:r>
              <a:rPr lang="en-US" sz="1400" dirty="0">
                <a:latin typeface="Arial" panose="020B0604020202020204" pitchFamily="34" charset="0"/>
                <a:cs typeface="Arial" panose="020B0604020202020204" pitchFamily="34" charset="0"/>
              </a:rPr>
              <a:t>”. Information Sciences, vol. 415-416, pp. 53–69, 2017. </a:t>
            </a:r>
          </a:p>
          <a:p>
            <a:r>
              <a:rPr lang="en-US" sz="1400" dirty="0">
                <a:latin typeface="Arial" panose="020B0604020202020204" pitchFamily="34" charset="0"/>
                <a:cs typeface="Arial" panose="020B0604020202020204" pitchFamily="34" charset="0"/>
              </a:rPr>
              <a:t>		Impact Factor: </a:t>
            </a:r>
            <a:r>
              <a:rPr lang="en-US" sz="1400" b="1" dirty="0">
                <a:latin typeface="Arial" panose="020B0604020202020204" pitchFamily="34" charset="0"/>
                <a:cs typeface="Arial" panose="020B0604020202020204" pitchFamily="34" charset="0"/>
              </a:rPr>
              <a:t>4.832</a:t>
            </a:r>
          </a:p>
          <a:p>
            <a:r>
              <a:rPr lang="en-US" sz="1400" dirty="0">
                <a:latin typeface="Arial" panose="020B0604020202020204" pitchFamily="34" charset="0"/>
                <a:cs typeface="Arial" panose="020B0604020202020204" pitchFamily="34" charset="0"/>
              </a:rPr>
              <a:t>		Quartile: </a:t>
            </a:r>
            <a:r>
              <a:rPr lang="en-US" sz="1400" b="1" dirty="0">
                <a:latin typeface="Arial" panose="020B0604020202020204" pitchFamily="34" charset="0"/>
                <a:cs typeface="Arial" panose="020B0604020202020204" pitchFamily="34" charset="0"/>
              </a:rPr>
              <a:t>Q1</a:t>
            </a:r>
          </a:p>
          <a:p>
            <a:endParaRPr lang="en-US" sz="1400" dirty="0">
              <a:latin typeface="Arial" panose="020B0604020202020204" pitchFamily="34" charset="0"/>
              <a:cs typeface="Arial" panose="020B0604020202020204" pitchFamily="34" charset="0"/>
            </a:endParaRPr>
          </a:p>
        </p:txBody>
      </p:sp>
      <p:pic>
        <p:nvPicPr>
          <p:cNvPr id="14" name="Picture 13">
            <a:extLst>
              <a:ext uri="{FF2B5EF4-FFF2-40B4-BE49-F238E27FC236}">
                <a16:creationId xmlns:a16="http://schemas.microsoft.com/office/drawing/2014/main" id="{ABA085D8-2AB2-8C43-B5D6-2875968C08BD}"/>
              </a:ext>
            </a:extLst>
          </p:cNvPr>
          <p:cNvPicPr>
            <a:picLocks noChangeAspect="1"/>
          </p:cNvPicPr>
          <p:nvPr/>
        </p:nvPicPr>
        <p:blipFill>
          <a:blip r:embed="rId2"/>
          <a:stretch>
            <a:fillRect/>
          </a:stretch>
        </p:blipFill>
        <p:spPr>
          <a:xfrm>
            <a:off x="261343" y="1079255"/>
            <a:ext cx="1100096" cy="1564581"/>
          </a:xfrm>
          <a:prstGeom prst="rect">
            <a:avLst/>
          </a:prstGeom>
          <a:ln>
            <a:solidFill>
              <a:schemeClr val="tx1"/>
            </a:solidFill>
          </a:ln>
        </p:spPr>
      </p:pic>
      <p:sp>
        <p:nvSpPr>
          <p:cNvPr id="17" name="Footer Placeholder 16">
            <a:extLst>
              <a:ext uri="{FF2B5EF4-FFF2-40B4-BE49-F238E27FC236}">
                <a16:creationId xmlns:a16="http://schemas.microsoft.com/office/drawing/2014/main" id="{8655508C-F865-F44B-9B61-4146E0B23BD5}"/>
              </a:ext>
            </a:extLst>
          </p:cNvPr>
          <p:cNvSpPr>
            <a:spLocks noGrp="1"/>
          </p:cNvSpPr>
          <p:nvPr>
            <p:ph type="ftr" sz="quarter" idx="3"/>
          </p:nvPr>
        </p:nvSpPr>
        <p:spPr>
          <a:xfrm>
            <a:off x="3314633" y="4922056"/>
            <a:ext cx="3086100" cy="168250"/>
          </a:xfrm>
        </p:spPr>
        <p:txBody>
          <a:bodyPr/>
          <a:lstStyle/>
          <a:p>
            <a:endParaRPr lang="en-US" dirty="0"/>
          </a:p>
        </p:txBody>
      </p:sp>
      <p:sp>
        <p:nvSpPr>
          <p:cNvPr id="18" name="Slide Number Placeholder 17">
            <a:extLst>
              <a:ext uri="{FF2B5EF4-FFF2-40B4-BE49-F238E27FC236}">
                <a16:creationId xmlns:a16="http://schemas.microsoft.com/office/drawing/2014/main" id="{22F79D53-90FC-204C-8F13-4592FAE1FF41}"/>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29</a:t>
            </a:fld>
            <a:endParaRPr lang="en-US" dirty="0"/>
          </a:p>
        </p:txBody>
      </p:sp>
    </p:spTree>
    <p:extLst>
      <p:ext uri="{BB962C8B-B14F-4D97-AF65-F5344CB8AC3E}">
        <p14:creationId xmlns:p14="http://schemas.microsoft.com/office/powerpoint/2010/main" val="2395980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E9FF-52B3-164B-B185-C0125879757E}"/>
              </a:ext>
            </a:extLst>
          </p:cNvPr>
          <p:cNvSpPr>
            <a:spLocks noGrp="1"/>
          </p:cNvSpPr>
          <p:nvPr>
            <p:ph type="title"/>
          </p:nvPr>
        </p:nvSpPr>
        <p:spPr/>
        <p:txBody>
          <a:bodyPr/>
          <a:lstStyle/>
          <a:p>
            <a:r>
              <a:rPr lang="en-US" dirty="0"/>
              <a:t>Traditional Supervised Learning</a:t>
            </a:r>
          </a:p>
        </p:txBody>
      </p:sp>
      <p:sp>
        <p:nvSpPr>
          <p:cNvPr id="3" name="Content Placeholder 2">
            <a:extLst>
              <a:ext uri="{FF2B5EF4-FFF2-40B4-BE49-F238E27FC236}">
                <a16:creationId xmlns:a16="http://schemas.microsoft.com/office/drawing/2014/main" id="{B684F92F-8239-BD40-9A12-631CA3B828B4}"/>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DB7025F4-CEEF-F444-9368-5C8B62BB288D}"/>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p:spTree>
    <p:extLst>
      <p:ext uri="{BB962C8B-B14F-4D97-AF65-F5344CB8AC3E}">
        <p14:creationId xmlns:p14="http://schemas.microsoft.com/office/powerpoint/2010/main" val="61327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Multi-Target Learning</a:t>
            </a:r>
          </a:p>
        </p:txBody>
      </p:sp>
      <p:sp>
        <p:nvSpPr>
          <p:cNvPr id="3" name="Content Placeholder 2">
            <a:extLst>
              <a:ext uri="{FF2B5EF4-FFF2-40B4-BE49-F238E27FC236}">
                <a16:creationId xmlns:a16="http://schemas.microsoft.com/office/drawing/2014/main" id="{FF58CD43-7C1C-2443-914A-84780E89E82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p:spTree>
    <p:extLst>
      <p:ext uri="{BB962C8B-B14F-4D97-AF65-F5344CB8AC3E}">
        <p14:creationId xmlns:p14="http://schemas.microsoft.com/office/powerpoint/2010/main" val="4138066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Multi-Instance Learning</a:t>
            </a:r>
          </a:p>
        </p:txBody>
      </p:sp>
      <p:sp>
        <p:nvSpPr>
          <p:cNvPr id="3" name="Content Placeholder 2">
            <a:extLst>
              <a:ext uri="{FF2B5EF4-FFF2-40B4-BE49-F238E27FC236}">
                <a16:creationId xmlns:a16="http://schemas.microsoft.com/office/drawing/2014/main" id="{74FF12EF-7FA9-9349-A510-48C97DC6C926}"/>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p:spTree>
    <p:extLst>
      <p:ext uri="{BB962C8B-B14F-4D97-AF65-F5344CB8AC3E}">
        <p14:creationId xmlns:p14="http://schemas.microsoft.com/office/powerpoint/2010/main" val="1235797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3" name="Content Placeholder 2">
            <a:extLst>
              <a:ext uri="{FF2B5EF4-FFF2-40B4-BE49-F238E27FC236}">
                <a16:creationId xmlns:a16="http://schemas.microsoft.com/office/drawing/2014/main" id="{E15A045E-7F64-8C4B-886A-E74DCDAD3A8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spTree>
    <p:extLst>
      <p:ext uri="{BB962C8B-B14F-4D97-AF65-F5344CB8AC3E}">
        <p14:creationId xmlns:p14="http://schemas.microsoft.com/office/powerpoint/2010/main" val="1911922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6211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a:extLst>
              <a:ext uri="{FF2B5EF4-FFF2-40B4-BE49-F238E27FC236}">
                <a16:creationId xmlns:a16="http://schemas.microsoft.com/office/drawing/2014/main" id="{835A8BB2-3539-9841-AF72-7131AFBDFC6B}"/>
              </a:ext>
            </a:extLst>
          </p:cNvPr>
          <p:cNvSpPr>
            <a:spLocks noGrp="1"/>
          </p:cNvSpPr>
          <p:nvPr>
            <p:ph type="ftr" sz="quarter" idx="3"/>
          </p:nvPr>
        </p:nvSpPr>
        <p:spPr>
          <a:xfrm>
            <a:off x="3065974" y="4897120"/>
            <a:ext cx="5732585" cy="347980"/>
          </a:xfrm>
        </p:spPr>
        <p:txBody>
          <a:bodyPr/>
          <a:lstStyle/>
          <a:p>
            <a:pPr lvl="0" defTabSz="914400">
              <a:defRPr/>
            </a:pPr>
            <a:r>
              <a:rPr lang="en-US" dirty="0"/>
              <a:t>G. Melki et al. “Multi-target support vector regression via correlation regressor chains”. Information Sciences, vol. 415, pp. 53–69, 2017.</a:t>
            </a:r>
          </a:p>
          <a:p>
            <a:endParaRPr lang="en-US" sz="100" dirty="0"/>
          </a:p>
          <a:p>
            <a:endParaRPr lang="en-US" dirty="0"/>
          </a:p>
        </p:txBody>
      </p:sp>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Tree>
    <p:extLst>
      <p:ext uri="{BB962C8B-B14F-4D97-AF65-F5344CB8AC3E}">
        <p14:creationId xmlns:p14="http://schemas.microsoft.com/office/powerpoint/2010/main" val="4165205983"/>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9131</TotalTime>
  <Words>2314</Words>
  <Application>Microsoft Macintosh PowerPoint</Application>
  <PresentationFormat>On-screen Show (16:9)</PresentationFormat>
  <Paragraphs>267</Paragraphs>
  <Slides>29</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29</vt:i4>
      </vt:variant>
    </vt:vector>
  </HeadingPairs>
  <TitlesOfParts>
    <vt:vector size="33" baseType="lpstr">
      <vt:lpstr>Arial</vt:lpstr>
      <vt:lpstr>Calibri</vt:lpstr>
      <vt:lpstr>Cambria Math</vt:lpstr>
      <vt:lpstr>2_Custom Design</vt:lpstr>
      <vt:lpstr>Novel Support Vector Machines for Diverse Learning Paradigms</vt:lpstr>
      <vt:lpstr>Motivation</vt:lpstr>
      <vt:lpstr>Traditional Supervised Learning</vt:lpstr>
      <vt:lpstr>Multi-Target Learning</vt:lpstr>
      <vt:lpstr>Multi-Instance Learning</vt:lpstr>
      <vt:lpstr>Data Stream Learning</vt:lpstr>
      <vt:lpstr>Contributions</vt:lpstr>
      <vt:lpstr>Agenda</vt:lpstr>
      <vt:lpstr>Multi-Target SVR using Maximum Correlation Chains </vt:lpstr>
      <vt:lpstr>Multi-Target Learning</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Learning</vt:lpstr>
      <vt:lpstr>MIRSVM: Formulations</vt:lpstr>
      <vt:lpstr>MIRSVM: Algorithm</vt:lpstr>
      <vt:lpstr>PowerPoint Presentation</vt:lpstr>
      <vt:lpstr>PowerPoint Presentation</vt:lpstr>
      <vt:lpstr>Online SVM using Worst-Violators</vt:lpstr>
      <vt:lpstr>OLLAWV for Batched Data Streams</vt:lpstr>
      <vt:lpstr>Conclusions</vt:lpstr>
      <vt:lpstr>Future Work</vt:lpstr>
      <vt:lpstr>Publications</vt:lpstr>
      <vt:lpstr>Publications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864</cp:revision>
  <cp:lastPrinted>2018-04-16T09:12:53Z</cp:lastPrinted>
  <dcterms:created xsi:type="dcterms:W3CDTF">2018-03-13T10:23:44Z</dcterms:created>
  <dcterms:modified xsi:type="dcterms:W3CDTF">2018-08-30T22:58:53Z</dcterms:modified>
</cp:coreProperties>
</file>

<file path=docProps/thumbnail.jpeg>
</file>